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3" r:id="rId7"/>
    <p:sldId id="258" r:id="rId8"/>
    <p:sldId id="283" r:id="rId9"/>
    <p:sldId id="284" r:id="rId10"/>
    <p:sldId id="285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5CDA19-F49E-1DFB-EB9A-350C4A43FAA7}" v="414" dt="2026-02-20T11:10:27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  <pc:spChg chg="add del mod">
          <ac:chgData name="Elisabeth Jones" userId="S::e.jones@springwood.hants.sch.uk::d871a531-438d-4e91-81ec-befa55583ca5" providerId="AD" clId="Web-{D65CDA19-F49E-1DFB-EB9A-350C4A43FAA7}" dt="2026-02-20T10:55:39.950" v="210"/>
          <ac:spMkLst>
            <pc:docMk/>
            <pc:sldMk cId="472370712" sldId="257"/>
            <ac:spMk id="4" creationId="{D2B7E28B-6A0B-1DB4-7BEF-831F93BD7FE4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  <pc:spChg chg="add mod">
          <ac:chgData name="Elisabeth Jones" userId="S::e.jones@springwood.hants.sch.uk::d871a531-438d-4e91-81ec-befa55583ca5" providerId="AD" clId="Web-{D65CDA19-F49E-1DFB-EB9A-350C4A43FAA7}" dt="2026-02-20T11:06:05.292" v="371" actId="14100"/>
          <ac:spMkLst>
            <pc:docMk/>
            <pc:sldMk cId="3933183632" sldId="258"/>
            <ac:spMk id="4" creationId="{B4BCA78A-7F36-5603-3AFF-3E537CCCA9A0}"/>
          </ac:spMkLst>
        </pc:spChg>
      </pc:sldChg>
      <pc:sldChg chg="del">
        <pc:chgData name="Elisabeth Jones" userId="S::e.jones@springwood.hants.sch.uk::d871a531-438d-4e91-81ec-befa55583ca5" providerId="AD" clId="Web-{D65CDA19-F49E-1DFB-EB9A-350C4A43FAA7}" dt="2026-02-20T10:55:21.261" v="205"/>
        <pc:sldMkLst>
          <pc:docMk/>
          <pc:sldMk cId="2995966010" sldId="260"/>
        </pc:sldMkLst>
      </pc:sldChg>
      <pc:sldChg chg="del">
        <pc:chgData name="Elisabeth Jones" userId="S::e.jones@springwood.hants.sch.uk::d871a531-438d-4e91-81ec-befa55583ca5" providerId="AD" clId="Web-{D65CDA19-F49E-1DFB-EB9A-350C4A43FAA7}" dt="2026-02-20T11:07:31.090" v="372"/>
        <pc:sldMkLst>
          <pc:docMk/>
          <pc:sldMk cId="3439959127" sldId="261"/>
        </pc:sldMkLst>
      </pc:sldChg>
      <pc:sldChg chg="del">
        <pc:chgData name="Elisabeth Jones" userId="S::e.jones@springwood.hants.sch.uk::d871a531-438d-4e91-81ec-befa55583ca5" providerId="AD" clId="Web-{D65CDA19-F49E-1DFB-EB9A-350C4A43FAA7}" dt="2026-02-20T11:07:34.449" v="373"/>
        <pc:sldMkLst>
          <pc:docMk/>
          <pc:sldMk cId="776879577" sldId="262"/>
        </pc:sldMkLst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05.369" v="414"/>
        <pc:sldMkLst>
          <pc:docMk/>
          <pc:sldMk cId="3666278232" sldId="263"/>
        </pc:sldMkLst>
        <pc:spChg chg="mod">
          <ac:chgData name="Elisabeth Jones" userId="S::e.jones@springwood.hants.sch.uk::d871a531-438d-4e91-81ec-befa55583ca5" providerId="AD" clId="Web-{D65CDA19-F49E-1DFB-EB9A-350C4A43FAA7}" dt="2026-02-20T11:02:36.804" v="322" actId="20577"/>
          <ac:spMkLst>
            <pc:docMk/>
            <pc:sldMk cId="3666278232" sldId="263"/>
            <ac:spMk id="3" creationId="{FB94FC10-08B9-B437-EDD5-8BE8CEF2434A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8:06.187" v="389" actId="14100"/>
          <ac:spMkLst>
            <pc:docMk/>
            <pc:sldMk cId="3376033298" sldId="283"/>
            <ac:spMk id="4" creationId="{B4BCA78A-7F36-5603-3AFF-3E537CCCA9A0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8:51.160" v="403" actId="1076"/>
          <ac:spMkLst>
            <pc:docMk/>
            <pc:sldMk cId="1870567175" sldId="284"/>
            <ac:spMk id="4" creationId="{F82B65BD-3537-F585-96A8-A3804D3F67DC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7.136" v="419"/>
        <pc:sldMkLst>
          <pc:docMk/>
          <pc:sldMk cId="3531244177" sldId="285"/>
        </pc:sldMkLst>
        <pc:spChg chg="mod">
          <ac:chgData name="Elisabeth Jones" userId="S::e.jones@springwood.hants.sch.uk::d871a531-438d-4e91-81ec-befa55583ca5" providerId="AD" clId="Web-{D65CDA19-F49E-1DFB-EB9A-350C4A43FAA7}" dt="2026-02-20T11:09:42.070" v="412" actId="20577"/>
          <ac:spMkLst>
            <pc:docMk/>
            <pc:sldMk cId="3531244177" sldId="285"/>
            <ac:spMk id="3" creationId="{FFDC293E-5D6B-F8D4-B6B3-5C1CCA5F4EBE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Chg chg="modSp add mod replId setBg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776879577" sldId="262"/>
        </pc:sldMkLst>
        <pc:spChg chg="mod">
          <ac:chgData name="Elisabeth Jones" userId="S::e.jones@springwood.hants.sch.uk::d871a531-438d-4e91-81ec-befa55583ca5" providerId="AD" clId="Web-{AFFE4A56-9175-8765-6FFB-74AAFFF69B84}" dt="2026-02-14T10:42:51.599" v="207" actId="20577"/>
          <ac:spMkLst>
            <pc:docMk/>
            <pc:sldMk cId="776879577" sldId="262"/>
            <ac:spMk id="3" creationId="{86078FBF-4B00-31FF-33F1-E4B4A6DBAD9C}"/>
          </ac:spMkLst>
        </pc:spChg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143148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Noun </a:t>
            </a:r>
            <a:r>
              <a:rPr lang="en-GB" dirty="0" err="1"/>
              <a:t>ph</a:t>
            </a:r>
            <a:r>
              <a:rPr lang="en-GB" dirty="0"/>
              <a:t>rases   </a:t>
            </a:r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Noun phrases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u="sng"/>
              <a:t>Noun phrases and expanded noun phrases </a:t>
            </a:r>
            <a:endParaRPr lang="en-US"/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dirty="0"/>
              <a:t>A phrase that modifies (changes) the noun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                   A ball                &gt;&gt;&gt;&gt;&gt;&gt;&gt;&gt;                       a big red ball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Determine</a:t>
            </a:r>
            <a:r>
              <a:rPr lang="en-GB"/>
              <a:t>r + noun   &gt;&gt;&gt;&gt;&gt;&gt;&gt;    determiner + adjective + </a:t>
            </a:r>
            <a:r>
              <a:rPr lang="en-GB" dirty="0"/>
              <a:t>adjective + noun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8401BF-7BC5-1CC8-D5F0-69C8EC3ED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C4F89-347C-4D05-FF14-CD8D21E04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Noun phrases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94FC10-08B9-B437-EDD5-8BE8CEF24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47454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                   the jumper                &gt;&gt;&gt;&gt;&gt;&gt;&gt;&gt;                    the fluffy jumper </a:t>
            </a:r>
            <a:endParaRPr lang="en-US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determiner + noun                    &gt;&gt;&gt;&gt;&gt;&gt;&gt;            determiner +  adjective + noun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                 some ice-cream        &gt;&gt;&gt;&gt;&gt;&gt;&gt;&gt;           some delicious</a:t>
            </a:r>
            <a:r>
              <a:rPr lang="en-GB" dirty="0"/>
              <a:t> ice-cream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          determiner + noun             &gt;&gt;&gt;&gt;&gt;&gt;&gt;           determiner +  adjective + noun</a:t>
            </a:r>
          </a:p>
        </p:txBody>
      </p:sp>
    </p:spTree>
    <p:extLst>
      <p:ext uri="{BB962C8B-B14F-4D97-AF65-F5344CB8AC3E}">
        <p14:creationId xmlns:p14="http://schemas.microsoft.com/office/powerpoint/2010/main" val="3666278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/>
              <a:t>Underline the noun phrases in the sentences below: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6" y="1011433"/>
            <a:ext cx="11121024" cy="56039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The small dog barked loudly.</a:t>
            </a: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A shiny coin lay on the pavement.</a:t>
            </a: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My best friend won the race.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The mysterious wooden box sat under the bed.</a:t>
            </a:r>
            <a:endParaRPr lang="en-GB" dirty="0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A large bowl of fresh fruit was placed on the table.</a:t>
            </a: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The enormous dragon with glittering green scales</a:t>
            </a:r>
            <a:r>
              <a:rPr lang="en-GB" dirty="0">
                <a:ea typeface="+mn-lt"/>
                <a:cs typeface="+mn-lt"/>
              </a:rPr>
              <a:t> guarded the cave.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BCA78A-7F36-5603-3AFF-3E537CCCA9A0}"/>
              </a:ext>
            </a:extLst>
          </p:cNvPr>
          <p:cNvSpPr/>
          <p:nvPr/>
        </p:nvSpPr>
        <p:spPr>
          <a:xfrm>
            <a:off x="8428972" y="1391232"/>
            <a:ext cx="3532170" cy="10926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/>
              <a:t>HINT – find the noun</a:t>
            </a:r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US">
                <a:ea typeface="+mn-lt"/>
                <a:cs typeface="+mn-lt"/>
              </a:rPr>
              <a:t>Which part of the sentence is the expanded noun phrase?</a:t>
            </a:r>
            <a:endParaRPr lang="en-US"/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i="1">
                <a:ea typeface="+mn-lt"/>
                <a:cs typeface="+mn-lt"/>
              </a:rPr>
              <a:t>The small, fluffy kitten slept on the sofa.</a:t>
            </a:r>
            <a:endParaRPr lang="en-US"/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A) slept on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B) the small, fluffy kitten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C) on the sofa</a:t>
            </a:r>
            <a:endParaRPr lang="en-US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BCA78A-7F36-5603-3AFF-3E537CCCA9A0}"/>
              </a:ext>
            </a:extLst>
          </p:cNvPr>
          <p:cNvSpPr/>
          <p:nvPr/>
        </p:nvSpPr>
        <p:spPr>
          <a:xfrm>
            <a:off x="7750479" y="5075972"/>
            <a:ext cx="3991458" cy="11030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/>
              <a:t>HINT – find the noun</a:t>
            </a:r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Underline the expanded noun phrase in this sentence: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i="1">
                <a:ea typeface="+mn-lt"/>
                <a:cs typeface="+mn-lt"/>
              </a:rPr>
              <a:t>An old wooden bridge crossed the river.</a:t>
            </a:r>
            <a:endParaRPr lang="en-US">
              <a:ea typeface="+mn-lt"/>
              <a:cs typeface="+mn-lt"/>
            </a:endParaRPr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2B65BD-3537-F585-96A8-A3804D3F67DC}"/>
              </a:ext>
            </a:extLst>
          </p:cNvPr>
          <p:cNvSpPr/>
          <p:nvPr/>
        </p:nvSpPr>
        <p:spPr>
          <a:xfrm>
            <a:off x="7677411" y="4783698"/>
            <a:ext cx="3991458" cy="11030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/>
              <a:t>HINT – find the noun</a:t>
            </a:r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F0489-D8D4-22E2-B9A9-7F0B5CCF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79283-C581-BAD7-6C40-895A6B3D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C293E-5D6B-F8D4-B6B3-5C1CCA5F4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Which sentence contains an expanded noun phrase?</a:t>
            </a:r>
            <a:br>
              <a:rPr lang="en-US" dirty="0"/>
            </a:br>
            <a:endParaRPr lang="en-US"/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A) The dog barked.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B) The dog ran quickly.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>
                <a:ea typeface="+mn-lt"/>
                <a:cs typeface="+mn-lt"/>
              </a:rPr>
              <a:t>C) The large, noisy dog barked loudly.</a:t>
            </a:r>
            <a:endParaRPr lang="en-US"/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15BCC1-DED1-7BCC-8D6A-06B3BFE0484B}"/>
              </a:ext>
            </a:extLst>
          </p:cNvPr>
          <p:cNvSpPr/>
          <p:nvPr/>
        </p:nvSpPr>
        <p:spPr>
          <a:xfrm>
            <a:off x="7677411" y="4783698"/>
            <a:ext cx="3991458" cy="11030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/>
              <a:t>HINT – find the noun</a:t>
            </a:r>
          </a:p>
        </p:txBody>
      </p:sp>
    </p:spTree>
    <p:extLst>
      <p:ext uri="{BB962C8B-B14F-4D97-AF65-F5344CB8AC3E}">
        <p14:creationId xmlns:p14="http://schemas.microsoft.com/office/powerpoint/2010/main" val="353124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96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Noun phrases   </vt:lpstr>
      <vt:lpstr>Noun phrases </vt:lpstr>
      <vt:lpstr>Noun phrases </vt:lpstr>
      <vt:lpstr>Underline the noun phrases in the sentences below: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144</cp:revision>
  <dcterms:created xsi:type="dcterms:W3CDTF">2026-02-13T14:44:34Z</dcterms:created>
  <dcterms:modified xsi:type="dcterms:W3CDTF">2026-02-20T11:10:30Z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